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447" r:id="rId6"/>
    <p:sldId id="450" r:id="rId7"/>
    <p:sldId id="451" r:id="rId8"/>
    <p:sldId id="457" r:id="rId9"/>
    <p:sldId id="461" r:id="rId10"/>
    <p:sldId id="462" r:id="rId11"/>
    <p:sldId id="463" r:id="rId12"/>
    <p:sldId id="464" r:id="rId13"/>
    <p:sldId id="467" r:id="rId14"/>
    <p:sldId id="449" r:id="rId15"/>
    <p:sldId id="468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8" r:id="rId24"/>
    <p:sldId id="480" r:id="rId25"/>
    <p:sldId id="483" r:id="rId26"/>
    <p:sldId id="481" r:id="rId27"/>
    <p:sldId id="486" r:id="rId28"/>
    <p:sldId id="487" r:id="rId29"/>
    <p:sldId id="495" r:id="rId30"/>
    <p:sldId id="496" r:id="rId31"/>
    <p:sldId id="497" r:id="rId32"/>
    <p:sldId id="498" r:id="rId33"/>
    <p:sldId id="499" r:id="rId34"/>
    <p:sldId id="500" r:id="rId35"/>
    <p:sldId id="502" r:id="rId36"/>
    <p:sldId id="509" r:id="rId37"/>
    <p:sldId id="446" r:id="rId38"/>
    <p:sldId id="512" r:id="rId39"/>
    <p:sldId id="513" r:id="rId40"/>
    <p:sldId id="514" r:id="rId41"/>
    <p:sldId id="515" r:id="rId42"/>
    <p:sldId id="516" r:id="rId43"/>
    <p:sldId id="287" r:id="rId44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D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1284" autoAdjust="0"/>
  </p:normalViewPr>
  <p:slideViewPr>
    <p:cSldViewPr>
      <p:cViewPr varScale="1">
        <p:scale>
          <a:sx n="158" d="100"/>
          <a:sy n="158" d="100"/>
        </p:scale>
        <p:origin x="264" y="1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21E5539-D198-43C4-AF4C-4A2875E49E4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75B5E5E-4DA8-4634-9FA5-90DA93F6D2B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1A6FD0-2420-4C3C-A9E7-AC625B363A7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6667215-68B6-4942-91D0-7F26808A2E1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14CA402-16D7-438C-92D0-82AC196C2F2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CB83B1B-C051-43EB-9264-E335EDB6F58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DCBDA427-D4EF-421A-9C9B-40A8699F698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C47451E-A85C-4BEB-9428-1228AB7B3CE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45727E6-99E7-4E2D-AD0F-C17C215991E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4EC982D-1447-4734-916A-225883057BF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A74F2BB-8032-4253-90B5-2BDB0F9BC96E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7DDF8CF-3499-4BC2-8C61-7ED5838C0D0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EE4E7A65-87C1-412E-A0C2-02E42720DF52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A2E5E7-5885-49CC-A294-12F63C09A45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6F8DA6F-C18C-4C8F-B2F3-7A87A72383F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75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DA5C14D-F322-4DBF-80C8-1E105223732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0E658A8C-B9E6-45AB-8E9F-B4063277B15A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757F17B-C977-4D5F-87E0-4324FFFD7FE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2527211-50CE-4B2C-861A-99591446D6C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03D6D3B-D134-474A-BCAB-F9DA9EFA8BB2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98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86C21BE-352D-427B-BFB5-3E8E2E7FCB4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62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2587872-8FA9-4E6C-8D90-B8588C3D4F7C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83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1CC89A6-3BBA-4E0F-AF34-1ADA82A3A542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03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DF91DC0-9E31-40C7-9464-0FFEEED280D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F3DFDBE9-2471-4645-8C9C-FA5D2A6F9E1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CD9F542-C12D-48FC-BB33-223E7776271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4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ACF9D54-D381-4A13-A154-97C807E2CE9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6FBF317-C5DD-4866-9989-95232047CF5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85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982D957-5B5A-4858-804F-D1191325519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49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5CA1CD8-A89A-4F5E-B9B9-D13218AF7B41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BC996E3-6038-4912-BE94-F76560FB45F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10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4383B38-2071-4184-B0B1-C1AF1527E74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31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5E31F08E-5A9B-416F-918E-EAA20007A86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5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3C41479-C7DD-4BBA-BE14-768FA2D7F67E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7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DCF03762-A7B1-45DD-80C6-31C4F57EE98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DF0A6D8-13F0-4DD2-8DE9-130D09CE0A5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9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A1F5A61-AC35-4DF2-BBDE-2031CF02E87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13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3342F0-2474-473D-BE2D-8A246FCF16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726D492-98BC-4352-AB8F-697A9BB62A3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DB86334-F379-436C-A27A-67CAFD81D2F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36B2C02-877F-4373-88DA-0F6496E2ACE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6DB3B3C-28F0-4457-BE3B-A8F494ADC27A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DFA2943-CC07-4EBF-B744-142F0D581E3E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320" y="0"/>
            <a:ext cx="9144000" cy="514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3" name="Picture 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1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4" name="组合 1"/>
          <p:cNvGrpSpPr/>
          <p:nvPr/>
        </p:nvGrpSpPr>
        <p:grpSpPr bwMode="auto">
          <a:xfrm>
            <a:off x="8493125" y="133350"/>
            <a:ext cx="215900" cy="215900"/>
            <a:chOff x="8492617" y="133635"/>
            <a:chExt cx="216024" cy="216024"/>
          </a:xfrm>
        </p:grpSpPr>
        <p:sp>
          <p:nvSpPr>
            <p:cNvPr id="78" name="icon_home_green"/>
            <p:cNvSpPr/>
            <p:nvPr/>
          </p:nvSpPr>
          <p:spPr>
            <a:xfrm>
              <a:off x="8492617" y="133635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29" name="icon_home" descr="F:\文件临时存放区\66_014_c\图片\image 304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8521572" y="167352"/>
              <a:ext cx="14287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1055688" y="1058863"/>
            <a:ext cx="6927850" cy="823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第四讲  员工招聘与选拔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31913" y="1995488"/>
            <a:ext cx="6408737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65"/>
          <p:cNvSpPr txBox="1">
            <a:spLocks noChangeArrowheads="1"/>
          </p:cNvSpPr>
          <p:nvPr/>
        </p:nvSpPr>
        <p:spPr bwMode="auto">
          <a:xfrm>
            <a:off x="2268538" y="2427288"/>
            <a:ext cx="4464050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微软雅黑" panose="020B0503020204020204" charset="-122"/>
              </a:rPr>
              <a:t>吴海波 助理教授</a:t>
            </a:r>
            <a:endParaRPr lang="zh-CN" altLang="en-US" sz="240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华南理工大学 工商管理学院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月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84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84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4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3585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员工招聘评估</a:t>
              </a:r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录用质量评估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585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850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5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76825" y="1635125"/>
            <a:ext cx="3816350" cy="3313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业绩分析；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能力分析；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潜力分析。</a:t>
            </a:r>
            <a:endParaRPr lang="zh-CN" altLang="en-US"/>
          </a:p>
        </p:txBody>
      </p:sp>
      <p:pic>
        <p:nvPicPr>
          <p:cNvPr id="35855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1987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2038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994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95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96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97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员工招聘选拔概述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41998" name="产品介绍"/>
          <p:cNvSpPr>
            <a:spLocks noChangeArrowheads="1"/>
          </p:cNvSpPr>
          <p:nvPr/>
        </p:nvSpPr>
        <p:spPr bwMode="auto">
          <a:xfrm>
            <a:off x="892175" y="22098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41999" name="市场分析"/>
          <p:cNvSpPr>
            <a:spLocks noChangeArrowheads="1"/>
          </p:cNvSpPr>
          <p:nvPr/>
        </p:nvSpPr>
        <p:spPr bwMode="auto">
          <a:xfrm>
            <a:off x="892175" y="2979738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42000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42023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2001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42021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200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005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42006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42007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42008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2009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010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42011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12" name="市场分析"/>
          <p:cNvSpPr>
            <a:spLocks noChangeArrowheads="1"/>
          </p:cNvSpPr>
          <p:nvPr/>
        </p:nvSpPr>
        <p:spPr bwMode="auto">
          <a:xfrm>
            <a:off x="892175" y="3795713"/>
            <a:ext cx="1403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评价中心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2013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42014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42015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093788"/>
            <a:ext cx="4608512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03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404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41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4404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重要理念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404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042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4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天地之间，莫贵于人（孙膑，战国）；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为将之道，当先知人，知人之道，当先知心（苏询，北宋）；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能用人者，将无敌于天下（王夫之）。</a:t>
            </a:r>
            <a:endParaRPr lang="zh-CN" altLang="en-US"/>
          </a:p>
        </p:txBody>
      </p:sp>
      <p:pic>
        <p:nvPicPr>
          <p:cNvPr id="4404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366838"/>
            <a:ext cx="381635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08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4609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什么是人才测评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609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090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9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是在测量学、心理学、行为科学、管理学、计算机科学技术等学科的基础上，通过一系列科学的手段和方法，对人的基本素质及其行为进行测量和评定的活动；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是人力资源管理的基础环节，科学评价人员是一切人事工作的开始；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是对组织引进人力资源质量检测的过程，其重要性不言而喻。 </a:t>
            </a:r>
            <a:endParaRPr lang="zh-CN" altLang="en-US"/>
          </a:p>
        </p:txBody>
      </p:sp>
      <p:pic>
        <p:nvPicPr>
          <p:cNvPr id="46095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13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7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4814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人才测评的特点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814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138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4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6085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是心理测量，不是物理测量；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是抽样调查，不是具体调查；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是相对测量，不是绝对测量；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</a:t>
            </a:r>
            <a:r>
              <a:rPr lang="zh-CN" altLang="en-US"/>
              <a:t>是间接测量，不是直接测量。</a:t>
            </a:r>
            <a:endParaRPr lang="zh-CN" altLang="en-US"/>
          </a:p>
        </p:txBody>
      </p:sp>
      <p:pic>
        <p:nvPicPr>
          <p:cNvPr id="48143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018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5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5019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人才测评的理论基础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019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186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03800" y="1347788"/>
            <a:ext cx="3889375" cy="345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岗位差异原理；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个体差异原理；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人岗匹配原理；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量化原理。</a:t>
            </a:r>
            <a:endParaRPr lang="zh-CN" altLang="en-US"/>
          </a:p>
        </p:txBody>
      </p:sp>
      <p:pic>
        <p:nvPicPr>
          <p:cNvPr id="50191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779588"/>
            <a:ext cx="3889375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23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3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233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5224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中国古代人才测评方法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224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234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3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859338" y="1276350"/>
            <a:ext cx="40338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实践鉴别法；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自然观察法；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反馈试探法；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民意测评法；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口试、笔试与工作测试法。</a:t>
            </a:r>
            <a:endParaRPr lang="zh-CN" altLang="en-US"/>
          </a:p>
        </p:txBody>
      </p:sp>
      <p:pic>
        <p:nvPicPr>
          <p:cNvPr id="5223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27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428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281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5428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现代人才测评方法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428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282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8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心理测试法；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申请表（履历表）分析法；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纸笔综合测试；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面试：结构化面试与非结构化面试；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评价中心法（</a:t>
            </a:r>
            <a:r>
              <a:rPr lang="en-US" altLang="zh-CN"/>
              <a:t>assessment center</a:t>
            </a:r>
            <a:r>
              <a:rPr lang="zh-CN" altLang="en-US"/>
              <a:t>）；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胜任特征评估法；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情景模拟法；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推荐信法。</a:t>
            </a:r>
            <a:endParaRPr lang="zh-CN" altLang="en-US"/>
          </a:p>
        </p:txBody>
      </p:sp>
      <p:pic>
        <p:nvPicPr>
          <p:cNvPr id="5428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635125"/>
            <a:ext cx="4029075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632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32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5633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各种人才测评方法比较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633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330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3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3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347788"/>
            <a:ext cx="87122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37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377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5838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人才测评指标相关概念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838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378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8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1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测评指标：</a:t>
            </a:r>
            <a:r>
              <a:rPr lang="zh-CN" altLang="en-US"/>
              <a:t>也称测评要素，能反映测评对象测评深度与广度一系列质量检测点，是测评指标体系的基本单位；</a:t>
            </a:r>
            <a:endParaRPr lang="zh-CN" altLang="en-US"/>
          </a:p>
          <a:p>
            <a:pPr marL="444500" indent="-444500">
              <a:lnSpc>
                <a:spcPct val="11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测评指标体系：</a:t>
            </a:r>
            <a:r>
              <a:rPr lang="zh-CN" altLang="en-US"/>
              <a:t>由一组特定的、彼此相互联系的测评指标构成的有机体或要素的集合，如传统的德、能、勤、绩；</a:t>
            </a:r>
            <a:endParaRPr lang="zh-CN" altLang="en-US"/>
          </a:p>
          <a:p>
            <a:pPr marL="444500" indent="-444500">
              <a:lnSpc>
                <a:spcPct val="11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人才测评指标</a:t>
            </a:r>
            <a:r>
              <a:rPr lang="zh-CN" altLang="en-US"/>
              <a:t>＝测评要素＋测评标志＋标度；</a:t>
            </a:r>
            <a:endParaRPr lang="zh-CN" altLang="en-US"/>
          </a:p>
          <a:p>
            <a:pPr marL="444500" indent="-444500">
              <a:lnSpc>
                <a:spcPct val="11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人才测评指标权重的确定。</a:t>
            </a: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</p:txBody>
      </p:sp>
      <p:pic>
        <p:nvPicPr>
          <p:cNvPr id="5838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92250"/>
            <a:ext cx="41767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171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222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8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9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0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1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员工招聘选拔概述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2" name="产品介绍"/>
          <p:cNvSpPr>
            <a:spLocks noChangeArrowheads="1"/>
          </p:cNvSpPr>
          <p:nvPr/>
        </p:nvSpPr>
        <p:spPr bwMode="auto">
          <a:xfrm>
            <a:off x="892175" y="22098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3" name="市场分析"/>
          <p:cNvSpPr>
            <a:spLocks noChangeArrowheads="1"/>
          </p:cNvSpPr>
          <p:nvPr/>
        </p:nvSpPr>
        <p:spPr bwMode="auto">
          <a:xfrm>
            <a:off x="892175" y="2979738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7184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207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85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205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1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89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0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1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7192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193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94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7195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96" name="市场分析"/>
          <p:cNvSpPr>
            <a:spLocks noChangeArrowheads="1"/>
          </p:cNvSpPr>
          <p:nvPr/>
        </p:nvSpPr>
        <p:spPr bwMode="auto">
          <a:xfrm>
            <a:off x="892175" y="3795713"/>
            <a:ext cx="1403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评价中心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7197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8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7199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093788"/>
            <a:ext cx="4608512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4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5" name="关于我们"/>
          <p:cNvSpPr>
            <a:spLocks noChangeArrowheads="1"/>
          </p:cNvSpPr>
          <p:nvPr/>
        </p:nvSpPr>
        <p:spPr bwMode="auto">
          <a:xfrm>
            <a:off x="568325" y="203200"/>
            <a:ext cx="41465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人才测评指标及指标体系示例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6042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7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915988"/>
            <a:ext cx="4248150" cy="41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8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3" y="915988"/>
            <a:ext cx="44640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56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656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56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66575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人才测评指标体系建构过程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66576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570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7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4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19225"/>
            <a:ext cx="86407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61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86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8617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68623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人才测评工作的实施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68624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618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62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2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8313" y="1492250"/>
            <a:ext cx="84963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0659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0710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0666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667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668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669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员工招聘选拔概述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0670" name="产品介绍"/>
          <p:cNvSpPr>
            <a:spLocks noChangeArrowheads="1"/>
          </p:cNvSpPr>
          <p:nvPr/>
        </p:nvSpPr>
        <p:spPr bwMode="auto">
          <a:xfrm>
            <a:off x="892175" y="22098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0671" name="市场分析"/>
          <p:cNvSpPr>
            <a:spLocks noChangeArrowheads="1"/>
          </p:cNvSpPr>
          <p:nvPr/>
        </p:nvSpPr>
        <p:spPr bwMode="auto">
          <a:xfrm>
            <a:off x="892175" y="2979738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7067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0695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067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0693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067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0677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0678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0679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70680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0681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0682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70683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684" name="市场分析"/>
          <p:cNvSpPr>
            <a:spLocks noChangeArrowheads="1"/>
          </p:cNvSpPr>
          <p:nvPr/>
        </p:nvSpPr>
        <p:spPr bwMode="auto">
          <a:xfrm>
            <a:off x="892175" y="3795713"/>
            <a:ext cx="1403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评价中心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70685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0686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70687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093788"/>
            <a:ext cx="4608512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71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271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13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7272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什么是面试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7272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714" name="关于我们"/>
          <p:cNvSpPr>
            <a:spLocks noChangeArrowheads="1"/>
          </p:cNvSpPr>
          <p:nvPr/>
        </p:nvSpPr>
        <p:spPr bwMode="auto">
          <a:xfrm>
            <a:off x="568325" y="203200"/>
            <a:ext cx="8002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1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面试</a:t>
            </a:r>
            <a:r>
              <a:rPr lang="zh-CN" altLang="en-US"/>
              <a:t>是在特定情境下，经过精心设计，通过面试考官与被评价者面对面双向沟通，了解被评价者的能力、性格、兴趣和价值观等特征的人才测评方法；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面试</a:t>
            </a:r>
            <a:r>
              <a:rPr lang="zh-CN" altLang="en-US"/>
              <a:t>是人才招聘录用的最后环节，对最终人力资源管理决策起着重要作用；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面试</a:t>
            </a:r>
            <a:r>
              <a:rPr lang="zh-CN" altLang="en-US"/>
              <a:t>是由表及里、去伪存真，由点到面进而全面了解的过程 。</a:t>
            </a:r>
            <a:endParaRPr lang="zh-CN" altLang="en-US"/>
          </a:p>
        </p:txBody>
      </p:sp>
      <p:pic>
        <p:nvPicPr>
          <p:cNvPr id="7271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92250"/>
            <a:ext cx="3743325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680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680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6809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7681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面试的类型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7681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810" name="关于我们"/>
          <p:cNvSpPr>
            <a:spLocks noChangeArrowheads="1"/>
          </p:cNvSpPr>
          <p:nvPr/>
        </p:nvSpPr>
        <p:spPr bwMode="auto">
          <a:xfrm>
            <a:off x="568325" y="203200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1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提问的方式：</a:t>
            </a:r>
            <a:r>
              <a:rPr lang="zh-CN" altLang="en-US"/>
              <a:t>自传式面试；回顾式面试；前瞻式面试、行为导向式面试；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en-US" altLang="zh-CN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结构化程度：</a:t>
            </a:r>
            <a:r>
              <a:rPr lang="zh-CN" altLang="en-US"/>
              <a:t>结构化面试；非结构化面试；半结构化面试；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组织形式：</a:t>
            </a:r>
            <a:r>
              <a:rPr lang="zh-CN" altLang="en-US"/>
              <a:t>系列面试；小组面试；一对一面试；压力面试。</a:t>
            </a:r>
            <a:endParaRPr lang="zh-CN" altLang="en-US"/>
          </a:p>
        </p:txBody>
      </p:sp>
      <p:pic>
        <p:nvPicPr>
          <p:cNvPr id="76815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885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885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8857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7886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行为导向面试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7886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858" name="关于我们"/>
          <p:cNvSpPr>
            <a:spLocks noChangeArrowheads="1"/>
          </p:cNvSpPr>
          <p:nvPr/>
        </p:nvSpPr>
        <p:spPr bwMode="auto">
          <a:xfrm>
            <a:off x="568325" y="203200"/>
            <a:ext cx="28007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行为导向面试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86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6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03325"/>
            <a:ext cx="446563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关注事件、行为和结果， 通过行为的挖掘，找出申请人过去做的、说的、想的和感受过的，观察和评价申请人在处理这些事件中或问题过程中表现出来的能力、态度和动机；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理论根据：</a:t>
            </a:r>
            <a:r>
              <a:rPr lang="zh-CN" altLang="en-US"/>
              <a:t>过去在同样或类似的工作中的表现或行为，是预测未来表现的惟一可靠证据；要</a:t>
            </a:r>
            <a:r>
              <a:rPr lang="zh-CN" altLang="zh-CN"/>
              <a:t>知</a:t>
            </a:r>
            <a:r>
              <a:rPr lang="zh-CN" altLang="en-US"/>
              <a:t>道</a:t>
            </a:r>
            <a:r>
              <a:rPr lang="zh-CN" altLang="zh-CN"/>
              <a:t>候选人</a:t>
            </a:r>
            <a:r>
              <a:rPr lang="zh-CN" altLang="es-ES_tradnl"/>
              <a:t>是否具备岗位要求的能力，最好方法是找到能够证明他</a:t>
            </a:r>
            <a:r>
              <a:rPr lang="es-ES_tradnl" altLang="zh-CN"/>
              <a:t>/</a:t>
            </a:r>
            <a:r>
              <a:rPr lang="zh-CN" altLang="es-ES_tradnl"/>
              <a:t>她在过去的工作中显示那些能力的证据。</a:t>
            </a:r>
            <a:endParaRPr lang="zh-CN" altLang="zh-CN"/>
          </a:p>
        </p:txBody>
      </p:sp>
      <p:pic>
        <p:nvPicPr>
          <p:cNvPr id="7886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779588"/>
            <a:ext cx="3816350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523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523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524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5241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9524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宝洁公司八大问（之一）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9524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242" name="关于我们"/>
          <p:cNvSpPr>
            <a:spLocks noChangeArrowheads="1"/>
          </p:cNvSpPr>
          <p:nvPr/>
        </p:nvSpPr>
        <p:spPr bwMode="auto">
          <a:xfrm>
            <a:off x="568325" y="203200"/>
            <a:ext cx="28007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行为导向面试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4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请描述你自己确立并实现某一个挑战性目标的例子；</a:t>
            </a:r>
            <a:endParaRPr lang="zh-CN" altLang="en-US" dirty="0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请描述一件这样的事情：在你的发起和领导下，大家一起来做一件重要事情，最后实现了你希望的结果；</a:t>
            </a:r>
            <a:endParaRPr lang="zh-CN" altLang="en-US" dirty="0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请描述这样一件事情：为了取得某种期望的结果，你必须搜寻相关信息，弄清关键问题，并决定行动的步骤；</a:t>
            </a:r>
            <a:endParaRPr lang="zh-CN" altLang="en-US" dirty="0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请描述一个由于你有效地利用了事实和数据而获得他人认同的例子。</a:t>
            </a:r>
            <a:endParaRPr lang="zh-CN" altLang="en-US" dirty="0"/>
          </a:p>
        </p:txBody>
      </p:sp>
      <p:pic>
        <p:nvPicPr>
          <p:cNvPr id="9524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728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728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72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728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9729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宝洁公司八大问（之二）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9729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290" name="关于我们"/>
          <p:cNvSpPr>
            <a:spLocks noChangeArrowheads="1"/>
          </p:cNvSpPr>
          <p:nvPr/>
        </p:nvSpPr>
        <p:spPr bwMode="auto">
          <a:xfrm>
            <a:off x="568325" y="203200"/>
            <a:ext cx="28007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行为导向面试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9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举例说明你是如何与他人有效合作来完成一件重要事情的；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举出一个由你提出的创新，这个创新对于一项活动或计划的成功发挥了重要的作用；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请举一个例子说明，经过对情况的评估和分析，你找出了问题的关键，并将精力投入到了最重要的方面，从而取得了好的结果；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请举例说明，你是如何掌握某项技术技能，并将其运用到实践当中去的。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</p:txBody>
      </p:sp>
      <p:pic>
        <p:nvPicPr>
          <p:cNvPr id="97295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16350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933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933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933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9337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9934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结构化面试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9934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338" name="关于我们"/>
          <p:cNvSpPr>
            <a:spLocks noChangeArrowheads="1"/>
          </p:cNvSpPr>
          <p:nvPr/>
        </p:nvSpPr>
        <p:spPr bwMode="auto">
          <a:xfrm>
            <a:off x="568325" y="203200"/>
            <a:ext cx="249299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结构化面试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4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4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结构化面试</a:t>
            </a:r>
            <a:r>
              <a:rPr lang="zh-CN" altLang="en-US"/>
              <a:t>也称标准化面试；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结构化面试</a:t>
            </a:r>
            <a:r>
              <a:rPr lang="zh-CN" altLang="en-US"/>
              <a:t>是根据所制定的评价指标，运用特定的问题、评价方法和评价标准，严格遵循特定程序，通过测评人员与应聘者面对面的言语交流，对应聘者进行评价的标准化过程；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特点：</a:t>
            </a:r>
            <a:r>
              <a:rPr lang="zh-CN" altLang="en-US"/>
              <a:t>根据职位分析设计面试问题；向所有应聘者提出同一类型问题；采用系统科学化的评分程序。  </a:t>
            </a:r>
            <a:endParaRPr lang="zh-CN" altLang="en-US"/>
          </a:p>
        </p:txBody>
      </p:sp>
      <p:pic>
        <p:nvPicPr>
          <p:cNvPr id="9934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71600"/>
            <a:ext cx="3816350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225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923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广义与狭义的招聘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923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26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92250"/>
            <a:ext cx="4465637" cy="345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广义员工招聘：</a:t>
            </a:r>
            <a:r>
              <a:rPr lang="zh-CN" altLang="en-US" dirty="0"/>
              <a:t>企业为了发展需要，为了安置空缺的岗位，向企业内外吸收、挑选和安置人力资源的全过程；</a:t>
            </a:r>
            <a:endParaRPr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狭义员工招聘：</a:t>
            </a:r>
            <a:r>
              <a:rPr lang="zh-CN" altLang="en-US" dirty="0"/>
              <a:t>企业为了发展的需要，为了安置空缺的岗位，向企业内外发布有效信息，集合应聘者信息的全过程。这个过程不包括选拔与安置过程。</a:t>
            </a:r>
            <a:endParaRPr lang="zh-CN" altLang="en-US" dirty="0"/>
          </a:p>
        </p:txBody>
      </p:sp>
      <p:pic>
        <p:nvPicPr>
          <p:cNvPr id="9231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4176713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138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138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138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1385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01393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结构化面试的过程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01394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386" name="关于我们"/>
          <p:cNvSpPr>
            <a:spLocks noChangeArrowheads="1"/>
          </p:cNvSpPr>
          <p:nvPr/>
        </p:nvSpPr>
        <p:spPr bwMode="auto">
          <a:xfrm>
            <a:off x="568325" y="203200"/>
            <a:ext cx="249299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结构化面试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8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46563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准备阶段：</a:t>
            </a:r>
            <a:r>
              <a:rPr lang="zh-CN" altLang="en-US"/>
              <a:t>题库、评价标准、专家团队、评价过程的制定、地点的选择、信息的发布等；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实施阶段；</a:t>
            </a: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结果评价；</a:t>
            </a: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总结与反馈修正。</a:t>
            </a: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</p:txBody>
      </p:sp>
      <p:pic>
        <p:nvPicPr>
          <p:cNvPr id="101391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16350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92" name="Picture 2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3044825"/>
            <a:ext cx="3816350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2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43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3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433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0344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结构化面试工具的设计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0344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434" name="关于我们"/>
          <p:cNvSpPr>
            <a:spLocks noChangeArrowheads="1"/>
          </p:cNvSpPr>
          <p:nvPr/>
        </p:nvSpPr>
        <p:spPr bwMode="auto">
          <a:xfrm>
            <a:off x="568325" y="203200"/>
            <a:ext cx="249299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结构化面试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46563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结构化面试测评指标（要素）确定；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结构化面试测评题库的设计；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制定评分标准；</a:t>
            </a: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结构化面试测评表格的设计。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10343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563688"/>
            <a:ext cx="381635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547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548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5481" name="Group 10"/>
          <p:cNvGrpSpPr/>
          <p:nvPr/>
        </p:nvGrpSpPr>
        <p:grpSpPr bwMode="auto">
          <a:xfrm>
            <a:off x="250825" y="915988"/>
            <a:ext cx="3889375" cy="369887"/>
            <a:chOff x="158" y="616"/>
            <a:chExt cx="2245" cy="233"/>
          </a:xfrm>
        </p:grpSpPr>
        <p:sp>
          <p:nvSpPr>
            <p:cNvPr id="10548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结构化面试的通用要素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0548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7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5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2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482" name="关于我们"/>
          <p:cNvSpPr>
            <a:spLocks noChangeArrowheads="1"/>
          </p:cNvSpPr>
          <p:nvPr/>
        </p:nvSpPr>
        <p:spPr bwMode="auto">
          <a:xfrm>
            <a:off x="568325" y="203200"/>
            <a:ext cx="249299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结构化面试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8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8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859338" y="1419225"/>
            <a:ext cx="403383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自我认识；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求知动机与人职匹配性；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综合分析能力；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计划组织能力；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人际交往与协调能力；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应变能力；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事业心、进取心与自信心；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自控力与情绪稳定性；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议表风度；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语言表达能力。</a:t>
            </a:r>
            <a:endParaRPr lang="zh-CN" altLang="en-US"/>
          </a:p>
        </p:txBody>
      </p:sp>
      <p:pic>
        <p:nvPicPr>
          <p:cNvPr id="10548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893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6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752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52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752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752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0753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结构化面试的专业要素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0753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530" name="关于我们"/>
          <p:cNvSpPr>
            <a:spLocks noChangeArrowheads="1"/>
          </p:cNvSpPr>
          <p:nvPr/>
        </p:nvSpPr>
        <p:spPr bwMode="auto">
          <a:xfrm>
            <a:off x="568325" y="203200"/>
            <a:ext cx="249299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r>
              <a:rPr lang="en-US" altLang="zh-CN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-</a:t>
            </a:r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结构化面试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3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23850" y="4084638"/>
            <a:ext cx="8280400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专业知识；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专业技能。</a:t>
            </a:r>
            <a:endParaRPr lang="zh-CN" altLang="en-US"/>
          </a:p>
        </p:txBody>
      </p:sp>
      <p:pic>
        <p:nvPicPr>
          <p:cNvPr id="107535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347788"/>
            <a:ext cx="87122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3907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23958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3914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915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916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917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员工招聘选拔概述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123918" name="产品介绍"/>
          <p:cNvSpPr>
            <a:spLocks noChangeArrowheads="1"/>
          </p:cNvSpPr>
          <p:nvPr/>
        </p:nvSpPr>
        <p:spPr bwMode="auto">
          <a:xfrm>
            <a:off x="892175" y="22098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人才测评的理念与实践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123919" name="市场分析"/>
          <p:cNvSpPr>
            <a:spLocks noChangeArrowheads="1"/>
          </p:cNvSpPr>
          <p:nvPr/>
        </p:nvSpPr>
        <p:spPr bwMode="auto">
          <a:xfrm>
            <a:off x="892175" y="2979738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面试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123920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943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3921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23941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39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3925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123926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123927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123928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3929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3930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123931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932" name="市场分析"/>
          <p:cNvSpPr>
            <a:spLocks noChangeArrowheads="1"/>
          </p:cNvSpPr>
          <p:nvPr/>
        </p:nvSpPr>
        <p:spPr bwMode="auto">
          <a:xfrm>
            <a:off x="892175" y="3795713"/>
            <a:ext cx="1403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评价中心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123933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123934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123935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595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595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596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5961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12596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什么是评价中心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2596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962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评价中心方法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96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6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03325"/>
            <a:ext cx="4465637" cy="324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评价中心</a:t>
            </a:r>
            <a:r>
              <a:rPr lang="zh-CN" altLang="en-US"/>
              <a:t>是在工作情景模拟测评的基础上逐步发展起来的，以测量评价侯选人管理素质的一种组标准化、程序化的评价活动；</a:t>
            </a:r>
            <a:endParaRPr lang="zh-CN" altLang="en-US"/>
          </a:p>
          <a:p>
            <a:pPr marL="444500" indent="-44450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评价中心</a:t>
            </a:r>
            <a:r>
              <a:rPr lang="zh-CN" altLang="en-US"/>
              <a:t>是一项综合评价技术，它包括多种与工作相关的情境评价技术，有时也包括面试与心理测验。</a:t>
            </a:r>
            <a:endParaRPr lang="zh-CN" altLang="en-US"/>
          </a:p>
        </p:txBody>
      </p:sp>
      <p:pic>
        <p:nvPicPr>
          <p:cNvPr id="125967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39528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005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005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005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0057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13006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评价中心的主要方法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006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0058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评价中心方法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06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6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787900" y="1419225"/>
            <a:ext cx="4105275" cy="3457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无领导小组讨论；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文件筐测验；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团队游戏；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角色扮演；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演讲；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自由辩论；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信息搜寻、案例分析、情景面谈等。</a:t>
            </a:r>
            <a:endParaRPr lang="zh-CN" altLang="en-US"/>
          </a:p>
        </p:txBody>
      </p:sp>
      <p:pic>
        <p:nvPicPr>
          <p:cNvPr id="130063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89075"/>
            <a:ext cx="381635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210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210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210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2105" name="Group 10"/>
          <p:cNvGrpSpPr/>
          <p:nvPr/>
        </p:nvGrpSpPr>
        <p:grpSpPr bwMode="auto">
          <a:xfrm>
            <a:off x="250825" y="977900"/>
            <a:ext cx="3889375" cy="369888"/>
            <a:chOff x="158" y="616"/>
            <a:chExt cx="2245" cy="233"/>
          </a:xfrm>
        </p:grpSpPr>
        <p:sp>
          <p:nvSpPr>
            <p:cNvPr id="13211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评价中心的实施过程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211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6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4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1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2106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评价中心方法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10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787900" y="1276350"/>
            <a:ext cx="4105275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职位分析；</a:t>
            </a:r>
            <a:endParaRPr lang="zh-CN" altLang="en-US"/>
          </a:p>
          <a:p>
            <a:pPr marL="444500" indent="-444500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情景设计与技术开发；</a:t>
            </a:r>
            <a:endParaRPr lang="zh-CN" altLang="en-US"/>
          </a:p>
          <a:p>
            <a:pPr marL="444500" indent="-444500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测评实施与观察记分；</a:t>
            </a:r>
            <a:endParaRPr lang="zh-CN" altLang="en-US"/>
          </a:p>
          <a:p>
            <a:pPr marL="444500" indent="-444500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综合评价。</a:t>
            </a:r>
            <a:endParaRPr lang="zh-CN" altLang="en-US"/>
          </a:p>
        </p:txBody>
      </p:sp>
      <p:pic>
        <p:nvPicPr>
          <p:cNvPr id="132111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38893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414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415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415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4153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13416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评价中心的优点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416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4154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评价中心方法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15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465637" cy="3457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突破了传统测评方法的局限；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测评的效度与收益都较高；</a:t>
            </a: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测评与培训相结合，扩大了测评的功能与用途。</a:t>
            </a:r>
            <a:endParaRPr lang="zh-CN" altLang="en-US"/>
          </a:p>
        </p:txBody>
      </p:sp>
      <p:pic>
        <p:nvPicPr>
          <p:cNvPr id="13415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381635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619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619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620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6201" name="Group 10"/>
          <p:cNvGrpSpPr/>
          <p:nvPr/>
        </p:nvGrpSpPr>
        <p:grpSpPr bwMode="auto">
          <a:xfrm>
            <a:off x="250825" y="977900"/>
            <a:ext cx="3889375" cy="369888"/>
            <a:chOff x="158" y="616"/>
            <a:chExt cx="2245" cy="233"/>
          </a:xfrm>
        </p:grpSpPr>
        <p:sp>
          <p:nvSpPr>
            <p:cNvPr id="13620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评价中心的不足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620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6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4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1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202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评价中心方法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20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评价中心的测评费用较高；</a:t>
            </a:r>
            <a:endParaRPr lang="zh-CN" altLang="en-US" dirty="0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应用范围较小，管理能力；</a:t>
            </a:r>
            <a:endParaRPr lang="zh-CN" altLang="en-US" dirty="0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有误差，操作难度大；</a:t>
            </a:r>
            <a:endParaRPr lang="zh-CN" altLang="en-US" dirty="0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测评质量很难测定；</a:t>
            </a:r>
            <a:endParaRPr lang="zh-CN" altLang="en-US" dirty="0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对思想品德的内容很难测定；</a:t>
            </a:r>
            <a:endParaRPr lang="zh-CN" altLang="en-US" dirty="0"/>
          </a:p>
          <a:p>
            <a:pPr marL="444500" indent="-444500">
              <a:lnSpc>
                <a:spcPct val="14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主试人的培训是否充分，活动是否充足，活动的关联性，主试人的认识偏差避免等问题等。</a:t>
            </a:r>
            <a:endParaRPr lang="zh-CN" altLang="en-US" dirty="0"/>
          </a:p>
        </p:txBody>
      </p:sp>
      <p:pic>
        <p:nvPicPr>
          <p:cNvPr id="136207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92250"/>
            <a:ext cx="3889375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6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7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7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73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128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员工招聘的程序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128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74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招募：</a:t>
            </a:r>
            <a:r>
              <a:rPr lang="zh-CN" altLang="en-US"/>
              <a:t>招聘计划的制定与审批，招聘信息的发布，应聘者的申请等；</a:t>
            </a:r>
            <a:endParaRPr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选拔：</a:t>
            </a:r>
            <a:r>
              <a:rPr lang="zh-CN" altLang="en-US"/>
              <a:t>资格审查、笔试、心理测试、面试，体检和背景调查等；</a:t>
            </a:r>
            <a:endParaRPr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录用与安置：</a:t>
            </a:r>
            <a:r>
              <a:rPr lang="zh-CN" altLang="en-US"/>
              <a:t>初始安置，试用，评估和正式录用；</a:t>
            </a:r>
            <a:endParaRPr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评估：</a:t>
            </a:r>
            <a:r>
              <a:rPr lang="zh-CN" altLang="en-US"/>
              <a:t>对招聘活动的效益与录用人员的质量进行评估。</a:t>
            </a:r>
            <a:endParaRPr lang="zh-CN" altLang="en-US"/>
          </a:p>
        </p:txBody>
      </p:sp>
      <p:pic>
        <p:nvPicPr>
          <p:cNvPr id="11279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163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824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824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824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9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高效的人才招聘与选拔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25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5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95288" y="987425"/>
            <a:ext cx="4608512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做工作分析或有职位描述    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立靶子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选择合适的招聘渠道           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找方法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认真做好面试前的准备工作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做准备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面试，以拿到具体行为事例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找例证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录用最后把关		       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把好关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44500" indent="-444500">
              <a:lnSpc>
                <a:spcPct val="2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做招聘评估与跟踪分析        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紧跟踪</a:t>
            </a:r>
            <a:endParaRPr lang="zh-CN" altLang="en-US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38254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9338" y="915988"/>
            <a:ext cx="4105275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Box 3"/>
          <p:cNvSpPr txBox="1">
            <a:spLocks noChangeArrowheads="1"/>
          </p:cNvSpPr>
          <p:nvPr/>
        </p:nvSpPr>
        <p:spPr bwMode="auto">
          <a:xfrm>
            <a:off x="2124075" y="1924050"/>
            <a:ext cx="47529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 i="1">
                <a:solidFill>
                  <a:srgbClr val="00B0F0"/>
                </a:solidFill>
                <a:cs typeface="Arial" panose="020B0604020202020204" pitchFamily="34" charset="0"/>
              </a:rPr>
              <a:t>Thanks for listening!</a:t>
            </a:r>
            <a:endParaRPr lang="zh-CN" altLang="en-US" sz="3600" b="1" i="1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pic>
        <p:nvPicPr>
          <p:cNvPr id="140290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7019925" y="15636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2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21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332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员工选拔的程序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32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22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2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00563" y="1276350"/>
            <a:ext cx="4392612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初步甑选：简历筛选；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笔试：知识测试与一般能力倾向测试；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心理测试：职业兴趣或</a:t>
            </a:r>
            <a:r>
              <a:rPr lang="en-US" altLang="zh-CN"/>
              <a:t>MBTI</a:t>
            </a:r>
            <a:r>
              <a:rPr lang="zh-CN" altLang="en-US"/>
              <a:t>测试；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人事面试和部门面试；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背景调查（诚信度调查）和体检；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结果评价；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进入试用。</a:t>
            </a:r>
            <a:endParaRPr lang="zh-CN" altLang="en-US"/>
          </a:p>
        </p:txBody>
      </p:sp>
      <p:pic>
        <p:nvPicPr>
          <p:cNvPr id="1332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347788"/>
            <a:ext cx="39243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560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9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2561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员工招聘渠道与优缺点分析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561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610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1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00563" y="1419225"/>
            <a:ext cx="43926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内部招聘渠道；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外部招聘渠道；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内部与外部招聘渠道的优缺点分析。</a:t>
            </a:r>
            <a:endParaRPr lang="zh-CN" altLang="en-US"/>
          </a:p>
        </p:txBody>
      </p:sp>
      <p:pic>
        <p:nvPicPr>
          <p:cNvPr id="25615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816350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70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0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05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29711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员工招聘方法的选择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9712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706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0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347788"/>
            <a:ext cx="87122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5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5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53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3176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员工招聘评估</a:t>
              </a:r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成本效用评估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176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754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465637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总成本效用</a:t>
            </a:r>
            <a:r>
              <a:rPr lang="zh-CN" altLang="en-US"/>
              <a:t>＝录用人数</a:t>
            </a:r>
            <a:r>
              <a:rPr lang="en-US" altLang="zh-CN"/>
              <a:t>/</a:t>
            </a:r>
            <a:r>
              <a:rPr lang="zh-CN" altLang="en-US"/>
              <a:t>招聘总成本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招聘成本效用</a:t>
            </a:r>
            <a:r>
              <a:rPr lang="zh-CN" altLang="en-US"/>
              <a:t>＝应聘人数</a:t>
            </a:r>
            <a:r>
              <a:rPr lang="en-US" altLang="zh-CN"/>
              <a:t>/</a:t>
            </a:r>
            <a:r>
              <a:rPr lang="zh-CN" altLang="en-US"/>
              <a:t>招聘期间的费用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选拔成本效用</a:t>
            </a:r>
            <a:r>
              <a:rPr lang="zh-CN" altLang="en-US"/>
              <a:t>＝选拔人数</a:t>
            </a:r>
            <a:r>
              <a:rPr lang="en-US" altLang="zh-CN"/>
              <a:t>/</a:t>
            </a:r>
            <a:r>
              <a:rPr lang="zh-CN" altLang="en-US"/>
              <a:t>选拔期间的费用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人员录用效用</a:t>
            </a:r>
            <a:r>
              <a:rPr lang="zh-CN" altLang="en-US"/>
              <a:t>＝正式录用人数</a:t>
            </a:r>
            <a:r>
              <a:rPr lang="en-US" altLang="zh-CN"/>
              <a:t>/</a:t>
            </a:r>
            <a:r>
              <a:rPr lang="zh-CN" altLang="en-US"/>
              <a:t>录用期间的费用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招聘收益</a:t>
            </a:r>
            <a:r>
              <a:rPr lang="en-US" altLang="zh-CN">
                <a:solidFill>
                  <a:schemeClr val="folHlink"/>
                </a:solidFill>
                <a:ea typeface="黑体" panose="02010609060101010101" pitchFamily="2" charset="-122"/>
              </a:rPr>
              <a:t>-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成本比</a:t>
            </a:r>
            <a:r>
              <a:rPr lang="zh-CN" altLang="en-US"/>
              <a:t>＝所有新员工为组织创造的价值</a:t>
            </a:r>
            <a:r>
              <a:rPr lang="en-US" altLang="zh-CN"/>
              <a:t>/</a:t>
            </a:r>
            <a:r>
              <a:rPr lang="zh-CN" altLang="en-US"/>
              <a:t>招聘总成本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3175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635125"/>
            <a:ext cx="3887788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79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80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01" name="Group 10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3380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员工招聘评估</a:t>
              </a:r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录用数量评估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380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2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802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员工招聘与选拔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46563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录用比</a:t>
            </a:r>
            <a:r>
              <a:rPr lang="zh-CN" altLang="en-US"/>
              <a:t>＝录用人数</a:t>
            </a:r>
            <a:r>
              <a:rPr lang="en-US" altLang="zh-CN"/>
              <a:t>/</a:t>
            </a:r>
            <a:r>
              <a:rPr lang="zh-CN" altLang="en-US"/>
              <a:t>应聘人数</a:t>
            </a:r>
            <a:r>
              <a:rPr lang="en-US" altLang="zh-CN"/>
              <a:t>×100</a:t>
            </a:r>
            <a:r>
              <a:rPr lang="zh-CN" altLang="en-US"/>
              <a:t>％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招聘完成比</a:t>
            </a:r>
            <a:r>
              <a:rPr lang="zh-CN" altLang="en-US"/>
              <a:t>＝录用人数</a:t>
            </a:r>
            <a:r>
              <a:rPr lang="en-US" altLang="zh-CN"/>
              <a:t>/</a:t>
            </a:r>
            <a:r>
              <a:rPr lang="zh-CN" altLang="en-US"/>
              <a:t>计划招聘人数</a:t>
            </a:r>
            <a:r>
              <a:rPr lang="en-US" altLang="zh-CN"/>
              <a:t>×100</a:t>
            </a:r>
            <a:r>
              <a:rPr lang="zh-CN" altLang="en-US"/>
              <a:t>％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应聘比</a:t>
            </a:r>
            <a:r>
              <a:rPr lang="zh-CN" altLang="en-US"/>
              <a:t>＝应聘人数</a:t>
            </a:r>
            <a:r>
              <a:rPr lang="en-US" altLang="zh-CN"/>
              <a:t>/</a:t>
            </a:r>
            <a:r>
              <a:rPr lang="zh-CN" altLang="en-US"/>
              <a:t>计划招聘人数</a:t>
            </a:r>
            <a:r>
              <a:rPr lang="en-US" altLang="zh-CN"/>
              <a:t>×100</a:t>
            </a:r>
            <a:r>
              <a:rPr lang="zh-CN" altLang="en-US"/>
              <a:t>％</a:t>
            </a:r>
            <a:endParaRPr lang="zh-CN" altLang="en-US"/>
          </a:p>
        </p:txBody>
      </p:sp>
      <p:pic>
        <p:nvPicPr>
          <p:cNvPr id="3380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563688"/>
            <a:ext cx="381635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3500</Words>
  <Application>WPS 演示</Application>
  <PresentationFormat>全屏显示(16:9)</PresentationFormat>
  <Paragraphs>401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微软雅黑</vt:lpstr>
      <vt:lpstr>楷体_GB2312</vt:lpstr>
      <vt:lpstr>新宋体</vt:lpstr>
      <vt:lpstr>黑体</vt:lpstr>
      <vt:lpstr>Times New Roman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Jermaine Woo</cp:lastModifiedBy>
  <cp:revision>285</cp:revision>
  <dcterms:created xsi:type="dcterms:W3CDTF">2021-03-28T05:47:36Z</dcterms:created>
  <dcterms:modified xsi:type="dcterms:W3CDTF">2021-03-28T14:30:02Z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